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6"/>
  </p:notesMasterIdLst>
  <p:sldIdLst>
    <p:sldId id="258" r:id="rId5"/>
  </p:sldIdLst>
  <p:sldSz cx="43891200" cy="31089600"/>
  <p:notesSz cx="6858000" cy="9144000"/>
  <p:defaultTextStyle>
    <a:defPPr>
      <a:defRPr lang="en-US"/>
    </a:defPPr>
    <a:lvl1pPr marL="0" algn="l" defTabSz="3510998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1pPr>
    <a:lvl2pPr marL="1755498" algn="l" defTabSz="3510998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2pPr>
    <a:lvl3pPr marL="3510998" algn="l" defTabSz="3510998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3pPr>
    <a:lvl4pPr marL="5266496" algn="l" defTabSz="3510998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4pPr>
    <a:lvl5pPr marL="7021995" algn="l" defTabSz="3510998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5pPr>
    <a:lvl6pPr marL="8777494" algn="l" defTabSz="3510998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6pPr>
    <a:lvl7pPr marL="10532992" algn="l" defTabSz="3510998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7pPr>
    <a:lvl8pPr marL="12288492" algn="l" defTabSz="3510998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8pPr>
    <a:lvl9pPr marL="14043990" algn="l" defTabSz="3510998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15" userDrawn="1">
          <p15:clr>
            <a:srgbClr val="A4A3A4"/>
          </p15:clr>
        </p15:guide>
        <p15:guide id="2" pos="138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tz" initials="z" lastIdx="6" clrIdx="0">
    <p:extLst>
      <p:ext uri="{19B8F6BF-5375-455C-9EA6-DF929625EA0E}">
        <p15:presenceInfo xmlns:p15="http://schemas.microsoft.com/office/powerpoint/2012/main" userId="ztz" providerId="None"/>
      </p:ext>
    </p:extLst>
  </p:cmAuthor>
  <p:cmAuthor id="2" name="Robert Aiken" initials="RA" lastIdx="4" clrIdx="1">
    <p:extLst>
      <p:ext uri="{19B8F6BF-5375-455C-9EA6-DF929625EA0E}">
        <p15:presenceInfo xmlns:p15="http://schemas.microsoft.com/office/powerpoint/2012/main" userId="S-1-5-21-3222061595-732799848-2956756862-434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2699"/>
    <a:srgbClr val="73DFFF"/>
    <a:srgbClr val="D9D9D9"/>
    <a:srgbClr val="5B9BD5"/>
    <a:srgbClr val="009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200" autoAdjust="0"/>
  </p:normalViewPr>
  <p:slideViewPr>
    <p:cSldViewPr snapToGrid="0" showGuides="1">
      <p:cViewPr>
        <p:scale>
          <a:sx n="100" d="100"/>
          <a:sy n="100" d="100"/>
        </p:scale>
        <p:origin x="-9756" y="-7488"/>
      </p:cViewPr>
      <p:guideLst>
        <p:guide orient="horz" pos="9815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B0F6F0-C1F4-4DFB-9493-3D6749FF2545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0950" y="1143000"/>
            <a:ext cx="435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C8E86-4369-4463-80C1-F0DC110E2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90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C8E86-4369-4463-80C1-F0DC110E2A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37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088045"/>
            <a:ext cx="37307520" cy="10823787"/>
          </a:xfrm>
        </p:spPr>
        <p:txBody>
          <a:bodyPr anchor="b"/>
          <a:lstStyle>
            <a:lvl1pPr algn="ctr">
              <a:defRPr sz="2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6329239"/>
            <a:ext cx="32918400" cy="7506121"/>
          </a:xfrm>
        </p:spPr>
        <p:txBody>
          <a:bodyPr/>
          <a:lstStyle>
            <a:lvl1pPr marL="0" indent="0" algn="ctr">
              <a:buNone/>
              <a:defRPr sz="10880"/>
            </a:lvl1pPr>
            <a:lvl2pPr marL="2072625" indent="0" algn="ctr">
              <a:buNone/>
              <a:defRPr sz="9067"/>
            </a:lvl2pPr>
            <a:lvl3pPr marL="4145250" indent="0" algn="ctr">
              <a:buNone/>
              <a:defRPr sz="8160"/>
            </a:lvl3pPr>
            <a:lvl4pPr marL="6217874" indent="0" algn="ctr">
              <a:buNone/>
              <a:defRPr sz="7253"/>
            </a:lvl4pPr>
            <a:lvl5pPr marL="8290499" indent="0" algn="ctr">
              <a:buNone/>
              <a:defRPr sz="7253"/>
            </a:lvl5pPr>
            <a:lvl6pPr marL="10363124" indent="0" algn="ctr">
              <a:buNone/>
              <a:defRPr sz="7253"/>
            </a:lvl6pPr>
            <a:lvl7pPr marL="12435749" indent="0" algn="ctr">
              <a:buNone/>
              <a:defRPr sz="7253"/>
            </a:lvl7pPr>
            <a:lvl8pPr marL="14508373" indent="0" algn="ctr">
              <a:buNone/>
              <a:defRPr sz="7253"/>
            </a:lvl8pPr>
            <a:lvl9pPr marL="16580998" indent="0" algn="ctr">
              <a:buNone/>
              <a:defRPr sz="725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BCFE-3AD6-4795-B39F-21D6EBCF9DB3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470F-14D7-4546-A11D-E8AC196B6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16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BCFE-3AD6-4795-B39F-21D6EBCF9DB3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470F-14D7-4546-A11D-E8AC196B6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84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655233"/>
            <a:ext cx="9464040" cy="263469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655233"/>
            <a:ext cx="27843480" cy="263469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BCFE-3AD6-4795-B39F-21D6EBCF9DB3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470F-14D7-4546-A11D-E8AC196B6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43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BCFE-3AD6-4795-B39F-21D6EBCF9DB3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470F-14D7-4546-A11D-E8AC196B6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83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7750819"/>
            <a:ext cx="37856160" cy="12932408"/>
          </a:xfrm>
        </p:spPr>
        <p:txBody>
          <a:bodyPr anchor="b"/>
          <a:lstStyle>
            <a:lvl1pPr>
              <a:defRPr sz="2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0805572"/>
            <a:ext cx="37856160" cy="6800848"/>
          </a:xfrm>
        </p:spPr>
        <p:txBody>
          <a:bodyPr/>
          <a:lstStyle>
            <a:lvl1pPr marL="0" indent="0">
              <a:buNone/>
              <a:defRPr sz="10880">
                <a:solidFill>
                  <a:schemeClr val="tx1"/>
                </a:solidFill>
              </a:defRPr>
            </a:lvl1pPr>
            <a:lvl2pPr marL="2072625" indent="0">
              <a:buNone/>
              <a:defRPr sz="9067">
                <a:solidFill>
                  <a:schemeClr val="tx1">
                    <a:tint val="75000"/>
                  </a:schemeClr>
                </a:solidFill>
              </a:defRPr>
            </a:lvl2pPr>
            <a:lvl3pPr marL="4145250" indent="0">
              <a:buNone/>
              <a:defRPr sz="8160">
                <a:solidFill>
                  <a:schemeClr val="tx1">
                    <a:tint val="75000"/>
                  </a:schemeClr>
                </a:solidFill>
              </a:defRPr>
            </a:lvl3pPr>
            <a:lvl4pPr marL="6217874" indent="0">
              <a:buNone/>
              <a:defRPr sz="7253">
                <a:solidFill>
                  <a:schemeClr val="tx1">
                    <a:tint val="75000"/>
                  </a:schemeClr>
                </a:solidFill>
              </a:defRPr>
            </a:lvl4pPr>
            <a:lvl5pPr marL="8290499" indent="0">
              <a:buNone/>
              <a:defRPr sz="7253">
                <a:solidFill>
                  <a:schemeClr val="tx1">
                    <a:tint val="75000"/>
                  </a:schemeClr>
                </a:solidFill>
              </a:defRPr>
            </a:lvl5pPr>
            <a:lvl6pPr marL="10363124" indent="0">
              <a:buNone/>
              <a:defRPr sz="7253">
                <a:solidFill>
                  <a:schemeClr val="tx1">
                    <a:tint val="75000"/>
                  </a:schemeClr>
                </a:solidFill>
              </a:defRPr>
            </a:lvl6pPr>
            <a:lvl7pPr marL="12435749" indent="0">
              <a:buNone/>
              <a:defRPr sz="7253">
                <a:solidFill>
                  <a:schemeClr val="tx1">
                    <a:tint val="75000"/>
                  </a:schemeClr>
                </a:solidFill>
              </a:defRPr>
            </a:lvl7pPr>
            <a:lvl8pPr marL="14508373" indent="0">
              <a:buNone/>
              <a:defRPr sz="7253">
                <a:solidFill>
                  <a:schemeClr val="tx1">
                    <a:tint val="75000"/>
                  </a:schemeClr>
                </a:solidFill>
              </a:defRPr>
            </a:lvl8pPr>
            <a:lvl9pPr marL="16580998" indent="0">
              <a:buNone/>
              <a:defRPr sz="72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BCFE-3AD6-4795-B39F-21D6EBCF9DB3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470F-14D7-4546-A11D-E8AC196B6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87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276166"/>
            <a:ext cx="18653760" cy="1972606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276166"/>
            <a:ext cx="18653760" cy="1972606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BCFE-3AD6-4795-B39F-21D6EBCF9DB3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470F-14D7-4546-A11D-E8AC196B6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0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655240"/>
            <a:ext cx="37856160" cy="60092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7621272"/>
            <a:ext cx="18568032" cy="3735068"/>
          </a:xfrm>
        </p:spPr>
        <p:txBody>
          <a:bodyPr anchor="b"/>
          <a:lstStyle>
            <a:lvl1pPr marL="0" indent="0">
              <a:buNone/>
              <a:defRPr sz="10880" b="1"/>
            </a:lvl1pPr>
            <a:lvl2pPr marL="2072625" indent="0">
              <a:buNone/>
              <a:defRPr sz="9067" b="1"/>
            </a:lvl2pPr>
            <a:lvl3pPr marL="4145250" indent="0">
              <a:buNone/>
              <a:defRPr sz="8160" b="1"/>
            </a:lvl3pPr>
            <a:lvl4pPr marL="6217874" indent="0">
              <a:buNone/>
              <a:defRPr sz="7253" b="1"/>
            </a:lvl4pPr>
            <a:lvl5pPr marL="8290499" indent="0">
              <a:buNone/>
              <a:defRPr sz="7253" b="1"/>
            </a:lvl5pPr>
            <a:lvl6pPr marL="10363124" indent="0">
              <a:buNone/>
              <a:defRPr sz="7253" b="1"/>
            </a:lvl6pPr>
            <a:lvl7pPr marL="12435749" indent="0">
              <a:buNone/>
              <a:defRPr sz="7253" b="1"/>
            </a:lvl7pPr>
            <a:lvl8pPr marL="14508373" indent="0">
              <a:buNone/>
              <a:defRPr sz="7253" b="1"/>
            </a:lvl8pPr>
            <a:lvl9pPr marL="16580998" indent="0">
              <a:buNone/>
              <a:defRPr sz="725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1356340"/>
            <a:ext cx="18568032" cy="1670346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7621272"/>
            <a:ext cx="18659477" cy="3735068"/>
          </a:xfrm>
        </p:spPr>
        <p:txBody>
          <a:bodyPr anchor="b"/>
          <a:lstStyle>
            <a:lvl1pPr marL="0" indent="0">
              <a:buNone/>
              <a:defRPr sz="10880" b="1"/>
            </a:lvl1pPr>
            <a:lvl2pPr marL="2072625" indent="0">
              <a:buNone/>
              <a:defRPr sz="9067" b="1"/>
            </a:lvl2pPr>
            <a:lvl3pPr marL="4145250" indent="0">
              <a:buNone/>
              <a:defRPr sz="8160" b="1"/>
            </a:lvl3pPr>
            <a:lvl4pPr marL="6217874" indent="0">
              <a:buNone/>
              <a:defRPr sz="7253" b="1"/>
            </a:lvl4pPr>
            <a:lvl5pPr marL="8290499" indent="0">
              <a:buNone/>
              <a:defRPr sz="7253" b="1"/>
            </a:lvl5pPr>
            <a:lvl6pPr marL="10363124" indent="0">
              <a:buNone/>
              <a:defRPr sz="7253" b="1"/>
            </a:lvl6pPr>
            <a:lvl7pPr marL="12435749" indent="0">
              <a:buNone/>
              <a:defRPr sz="7253" b="1"/>
            </a:lvl7pPr>
            <a:lvl8pPr marL="14508373" indent="0">
              <a:buNone/>
              <a:defRPr sz="7253" b="1"/>
            </a:lvl8pPr>
            <a:lvl9pPr marL="16580998" indent="0">
              <a:buNone/>
              <a:defRPr sz="725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1356340"/>
            <a:ext cx="18659477" cy="1670346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BCFE-3AD6-4795-B39F-21D6EBCF9DB3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470F-14D7-4546-A11D-E8AC196B6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60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BCFE-3AD6-4795-B39F-21D6EBCF9DB3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470F-14D7-4546-A11D-E8AC196B6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1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BCFE-3AD6-4795-B39F-21D6EBCF9DB3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470F-14D7-4546-A11D-E8AC196B6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92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072640"/>
            <a:ext cx="14156054" cy="7254240"/>
          </a:xfrm>
        </p:spPr>
        <p:txBody>
          <a:bodyPr anchor="b"/>
          <a:lstStyle>
            <a:lvl1pPr>
              <a:defRPr sz="1450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476333"/>
            <a:ext cx="22219920" cy="22093767"/>
          </a:xfrm>
        </p:spPr>
        <p:txBody>
          <a:bodyPr/>
          <a:lstStyle>
            <a:lvl1pPr>
              <a:defRPr sz="14507"/>
            </a:lvl1pPr>
            <a:lvl2pPr>
              <a:defRPr sz="12693"/>
            </a:lvl2pPr>
            <a:lvl3pPr>
              <a:defRPr sz="10880"/>
            </a:lvl3pPr>
            <a:lvl4pPr>
              <a:defRPr sz="9067"/>
            </a:lvl4pPr>
            <a:lvl5pPr>
              <a:defRPr sz="9067"/>
            </a:lvl5pPr>
            <a:lvl6pPr>
              <a:defRPr sz="9067"/>
            </a:lvl6pPr>
            <a:lvl7pPr>
              <a:defRPr sz="9067"/>
            </a:lvl7pPr>
            <a:lvl8pPr>
              <a:defRPr sz="9067"/>
            </a:lvl8pPr>
            <a:lvl9pPr>
              <a:defRPr sz="9067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326880"/>
            <a:ext cx="14156054" cy="17279199"/>
          </a:xfrm>
        </p:spPr>
        <p:txBody>
          <a:bodyPr/>
          <a:lstStyle>
            <a:lvl1pPr marL="0" indent="0">
              <a:buNone/>
              <a:defRPr sz="7253"/>
            </a:lvl1pPr>
            <a:lvl2pPr marL="2072625" indent="0">
              <a:buNone/>
              <a:defRPr sz="6347"/>
            </a:lvl2pPr>
            <a:lvl3pPr marL="4145250" indent="0">
              <a:buNone/>
              <a:defRPr sz="5440"/>
            </a:lvl3pPr>
            <a:lvl4pPr marL="6217874" indent="0">
              <a:buNone/>
              <a:defRPr sz="4533"/>
            </a:lvl4pPr>
            <a:lvl5pPr marL="8290499" indent="0">
              <a:buNone/>
              <a:defRPr sz="4533"/>
            </a:lvl5pPr>
            <a:lvl6pPr marL="10363124" indent="0">
              <a:buNone/>
              <a:defRPr sz="4533"/>
            </a:lvl6pPr>
            <a:lvl7pPr marL="12435749" indent="0">
              <a:buNone/>
              <a:defRPr sz="4533"/>
            </a:lvl7pPr>
            <a:lvl8pPr marL="14508373" indent="0">
              <a:buNone/>
              <a:defRPr sz="4533"/>
            </a:lvl8pPr>
            <a:lvl9pPr marL="16580998" indent="0">
              <a:buNone/>
              <a:defRPr sz="45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BCFE-3AD6-4795-B39F-21D6EBCF9DB3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470F-14D7-4546-A11D-E8AC196B6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58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072640"/>
            <a:ext cx="14156054" cy="7254240"/>
          </a:xfrm>
        </p:spPr>
        <p:txBody>
          <a:bodyPr anchor="b"/>
          <a:lstStyle>
            <a:lvl1pPr>
              <a:defRPr sz="1450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476333"/>
            <a:ext cx="22219920" cy="22093767"/>
          </a:xfrm>
        </p:spPr>
        <p:txBody>
          <a:bodyPr anchor="t"/>
          <a:lstStyle>
            <a:lvl1pPr marL="0" indent="0">
              <a:buNone/>
              <a:defRPr sz="14507"/>
            </a:lvl1pPr>
            <a:lvl2pPr marL="2072625" indent="0">
              <a:buNone/>
              <a:defRPr sz="12693"/>
            </a:lvl2pPr>
            <a:lvl3pPr marL="4145250" indent="0">
              <a:buNone/>
              <a:defRPr sz="10880"/>
            </a:lvl3pPr>
            <a:lvl4pPr marL="6217874" indent="0">
              <a:buNone/>
              <a:defRPr sz="9067"/>
            </a:lvl4pPr>
            <a:lvl5pPr marL="8290499" indent="0">
              <a:buNone/>
              <a:defRPr sz="9067"/>
            </a:lvl5pPr>
            <a:lvl6pPr marL="10363124" indent="0">
              <a:buNone/>
              <a:defRPr sz="9067"/>
            </a:lvl6pPr>
            <a:lvl7pPr marL="12435749" indent="0">
              <a:buNone/>
              <a:defRPr sz="9067"/>
            </a:lvl7pPr>
            <a:lvl8pPr marL="14508373" indent="0">
              <a:buNone/>
              <a:defRPr sz="9067"/>
            </a:lvl8pPr>
            <a:lvl9pPr marL="16580998" indent="0">
              <a:buNone/>
              <a:defRPr sz="9067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326880"/>
            <a:ext cx="14156054" cy="17279199"/>
          </a:xfrm>
        </p:spPr>
        <p:txBody>
          <a:bodyPr/>
          <a:lstStyle>
            <a:lvl1pPr marL="0" indent="0">
              <a:buNone/>
              <a:defRPr sz="7253"/>
            </a:lvl1pPr>
            <a:lvl2pPr marL="2072625" indent="0">
              <a:buNone/>
              <a:defRPr sz="6347"/>
            </a:lvl2pPr>
            <a:lvl3pPr marL="4145250" indent="0">
              <a:buNone/>
              <a:defRPr sz="5440"/>
            </a:lvl3pPr>
            <a:lvl4pPr marL="6217874" indent="0">
              <a:buNone/>
              <a:defRPr sz="4533"/>
            </a:lvl4pPr>
            <a:lvl5pPr marL="8290499" indent="0">
              <a:buNone/>
              <a:defRPr sz="4533"/>
            </a:lvl5pPr>
            <a:lvl6pPr marL="10363124" indent="0">
              <a:buNone/>
              <a:defRPr sz="4533"/>
            </a:lvl6pPr>
            <a:lvl7pPr marL="12435749" indent="0">
              <a:buNone/>
              <a:defRPr sz="4533"/>
            </a:lvl7pPr>
            <a:lvl8pPr marL="14508373" indent="0">
              <a:buNone/>
              <a:defRPr sz="4533"/>
            </a:lvl8pPr>
            <a:lvl9pPr marL="16580998" indent="0">
              <a:buNone/>
              <a:defRPr sz="45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BCFE-3AD6-4795-B39F-21D6EBCF9DB3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470F-14D7-4546-A11D-E8AC196B6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295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655240"/>
            <a:ext cx="37856160" cy="6009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276166"/>
            <a:ext cx="37856160" cy="19726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28815460"/>
            <a:ext cx="9875520" cy="16552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0BCFE-3AD6-4795-B39F-21D6EBCF9DB3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28815460"/>
            <a:ext cx="14813280" cy="16552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28815460"/>
            <a:ext cx="9875520" cy="16552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4470F-14D7-4546-A11D-E8AC196B6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145250" rtl="0" eaLnBrk="1" latinLnBrk="0" hangingPunct="1">
        <a:lnSpc>
          <a:spcPct val="90000"/>
        </a:lnSpc>
        <a:spcBef>
          <a:spcPct val="0"/>
        </a:spcBef>
        <a:buNone/>
        <a:defRPr sz="199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36312" indent="-1036312" algn="l" defTabSz="4145250" rtl="0" eaLnBrk="1" latinLnBrk="0" hangingPunct="1">
        <a:lnSpc>
          <a:spcPct val="90000"/>
        </a:lnSpc>
        <a:spcBef>
          <a:spcPts val="4533"/>
        </a:spcBef>
        <a:buFont typeface="Arial" panose="020B0604020202020204" pitchFamily="34" charset="0"/>
        <a:buChar char="•"/>
        <a:defRPr sz="12693" kern="1200">
          <a:solidFill>
            <a:schemeClr val="tx1"/>
          </a:solidFill>
          <a:latin typeface="+mn-lt"/>
          <a:ea typeface="+mn-ea"/>
          <a:cs typeface="+mn-cs"/>
        </a:defRPr>
      </a:lvl1pPr>
      <a:lvl2pPr marL="3108937" indent="-1036312" algn="l" defTabSz="4145250" rtl="0" eaLnBrk="1" latinLnBrk="0" hangingPunct="1">
        <a:lnSpc>
          <a:spcPct val="90000"/>
        </a:lnSpc>
        <a:spcBef>
          <a:spcPts val="2267"/>
        </a:spcBef>
        <a:buFont typeface="Arial" panose="020B0604020202020204" pitchFamily="34" charset="0"/>
        <a:buChar char="•"/>
        <a:defRPr sz="10880" kern="1200">
          <a:solidFill>
            <a:schemeClr val="tx1"/>
          </a:solidFill>
          <a:latin typeface="+mn-lt"/>
          <a:ea typeface="+mn-ea"/>
          <a:cs typeface="+mn-cs"/>
        </a:defRPr>
      </a:lvl2pPr>
      <a:lvl3pPr marL="5181562" indent="-1036312" algn="l" defTabSz="4145250" rtl="0" eaLnBrk="1" latinLnBrk="0" hangingPunct="1">
        <a:lnSpc>
          <a:spcPct val="90000"/>
        </a:lnSpc>
        <a:spcBef>
          <a:spcPts val="2267"/>
        </a:spcBef>
        <a:buFont typeface="Arial" panose="020B0604020202020204" pitchFamily="34" charset="0"/>
        <a:buChar char="•"/>
        <a:defRPr sz="9067" kern="1200">
          <a:solidFill>
            <a:schemeClr val="tx1"/>
          </a:solidFill>
          <a:latin typeface="+mn-lt"/>
          <a:ea typeface="+mn-ea"/>
          <a:cs typeface="+mn-cs"/>
        </a:defRPr>
      </a:lvl3pPr>
      <a:lvl4pPr marL="7254187" indent="-1036312" algn="l" defTabSz="4145250" rtl="0" eaLnBrk="1" latinLnBrk="0" hangingPunct="1">
        <a:lnSpc>
          <a:spcPct val="90000"/>
        </a:lnSpc>
        <a:spcBef>
          <a:spcPts val="2267"/>
        </a:spcBef>
        <a:buFont typeface="Arial" panose="020B0604020202020204" pitchFamily="34" charset="0"/>
        <a:buChar char="•"/>
        <a:defRPr sz="8160" kern="1200">
          <a:solidFill>
            <a:schemeClr val="tx1"/>
          </a:solidFill>
          <a:latin typeface="+mn-lt"/>
          <a:ea typeface="+mn-ea"/>
          <a:cs typeface="+mn-cs"/>
        </a:defRPr>
      </a:lvl4pPr>
      <a:lvl5pPr marL="9326811" indent="-1036312" algn="l" defTabSz="4145250" rtl="0" eaLnBrk="1" latinLnBrk="0" hangingPunct="1">
        <a:lnSpc>
          <a:spcPct val="90000"/>
        </a:lnSpc>
        <a:spcBef>
          <a:spcPts val="2267"/>
        </a:spcBef>
        <a:buFont typeface="Arial" panose="020B0604020202020204" pitchFamily="34" charset="0"/>
        <a:buChar char="•"/>
        <a:defRPr sz="8160" kern="1200">
          <a:solidFill>
            <a:schemeClr val="tx1"/>
          </a:solidFill>
          <a:latin typeface="+mn-lt"/>
          <a:ea typeface="+mn-ea"/>
          <a:cs typeface="+mn-cs"/>
        </a:defRPr>
      </a:lvl5pPr>
      <a:lvl6pPr marL="11399436" indent="-1036312" algn="l" defTabSz="4145250" rtl="0" eaLnBrk="1" latinLnBrk="0" hangingPunct="1">
        <a:lnSpc>
          <a:spcPct val="90000"/>
        </a:lnSpc>
        <a:spcBef>
          <a:spcPts val="2267"/>
        </a:spcBef>
        <a:buFont typeface="Arial" panose="020B0604020202020204" pitchFamily="34" charset="0"/>
        <a:buChar char="•"/>
        <a:defRPr sz="8160" kern="1200">
          <a:solidFill>
            <a:schemeClr val="tx1"/>
          </a:solidFill>
          <a:latin typeface="+mn-lt"/>
          <a:ea typeface="+mn-ea"/>
          <a:cs typeface="+mn-cs"/>
        </a:defRPr>
      </a:lvl6pPr>
      <a:lvl7pPr marL="13472061" indent="-1036312" algn="l" defTabSz="4145250" rtl="0" eaLnBrk="1" latinLnBrk="0" hangingPunct="1">
        <a:lnSpc>
          <a:spcPct val="90000"/>
        </a:lnSpc>
        <a:spcBef>
          <a:spcPts val="2267"/>
        </a:spcBef>
        <a:buFont typeface="Arial" panose="020B0604020202020204" pitchFamily="34" charset="0"/>
        <a:buChar char="•"/>
        <a:defRPr sz="816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686" indent="-1036312" algn="l" defTabSz="4145250" rtl="0" eaLnBrk="1" latinLnBrk="0" hangingPunct="1">
        <a:lnSpc>
          <a:spcPct val="90000"/>
        </a:lnSpc>
        <a:spcBef>
          <a:spcPts val="2267"/>
        </a:spcBef>
        <a:buFont typeface="Arial" panose="020B0604020202020204" pitchFamily="34" charset="0"/>
        <a:buChar char="•"/>
        <a:defRPr sz="8160" kern="1200">
          <a:solidFill>
            <a:schemeClr val="tx1"/>
          </a:solidFill>
          <a:latin typeface="+mn-lt"/>
          <a:ea typeface="+mn-ea"/>
          <a:cs typeface="+mn-cs"/>
        </a:defRPr>
      </a:lvl8pPr>
      <a:lvl9pPr marL="17617310" indent="-1036312" algn="l" defTabSz="4145250" rtl="0" eaLnBrk="1" latinLnBrk="0" hangingPunct="1">
        <a:lnSpc>
          <a:spcPct val="90000"/>
        </a:lnSpc>
        <a:spcBef>
          <a:spcPts val="2267"/>
        </a:spcBef>
        <a:buFont typeface="Arial" panose="020B0604020202020204" pitchFamily="34" charset="0"/>
        <a:buChar char="•"/>
        <a:defRPr sz="8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45250" rtl="0" eaLnBrk="1" latinLnBrk="0" hangingPunct="1">
        <a:defRPr sz="8160" kern="1200">
          <a:solidFill>
            <a:schemeClr val="tx1"/>
          </a:solidFill>
          <a:latin typeface="+mn-lt"/>
          <a:ea typeface="+mn-ea"/>
          <a:cs typeface="+mn-cs"/>
        </a:defRPr>
      </a:lvl1pPr>
      <a:lvl2pPr marL="2072625" algn="l" defTabSz="4145250" rtl="0" eaLnBrk="1" latinLnBrk="0" hangingPunct="1">
        <a:defRPr sz="8160" kern="1200">
          <a:solidFill>
            <a:schemeClr val="tx1"/>
          </a:solidFill>
          <a:latin typeface="+mn-lt"/>
          <a:ea typeface="+mn-ea"/>
          <a:cs typeface="+mn-cs"/>
        </a:defRPr>
      </a:lvl2pPr>
      <a:lvl3pPr marL="4145250" algn="l" defTabSz="4145250" rtl="0" eaLnBrk="1" latinLnBrk="0" hangingPunct="1">
        <a:defRPr sz="8160" kern="1200">
          <a:solidFill>
            <a:schemeClr val="tx1"/>
          </a:solidFill>
          <a:latin typeface="+mn-lt"/>
          <a:ea typeface="+mn-ea"/>
          <a:cs typeface="+mn-cs"/>
        </a:defRPr>
      </a:lvl3pPr>
      <a:lvl4pPr marL="6217874" algn="l" defTabSz="4145250" rtl="0" eaLnBrk="1" latinLnBrk="0" hangingPunct="1">
        <a:defRPr sz="8160" kern="1200">
          <a:solidFill>
            <a:schemeClr val="tx1"/>
          </a:solidFill>
          <a:latin typeface="+mn-lt"/>
          <a:ea typeface="+mn-ea"/>
          <a:cs typeface="+mn-cs"/>
        </a:defRPr>
      </a:lvl4pPr>
      <a:lvl5pPr marL="8290499" algn="l" defTabSz="4145250" rtl="0" eaLnBrk="1" latinLnBrk="0" hangingPunct="1">
        <a:defRPr sz="8160" kern="1200">
          <a:solidFill>
            <a:schemeClr val="tx1"/>
          </a:solidFill>
          <a:latin typeface="+mn-lt"/>
          <a:ea typeface="+mn-ea"/>
          <a:cs typeface="+mn-cs"/>
        </a:defRPr>
      </a:lvl5pPr>
      <a:lvl6pPr marL="10363124" algn="l" defTabSz="4145250" rtl="0" eaLnBrk="1" latinLnBrk="0" hangingPunct="1">
        <a:defRPr sz="8160" kern="1200">
          <a:solidFill>
            <a:schemeClr val="tx1"/>
          </a:solidFill>
          <a:latin typeface="+mn-lt"/>
          <a:ea typeface="+mn-ea"/>
          <a:cs typeface="+mn-cs"/>
        </a:defRPr>
      </a:lvl6pPr>
      <a:lvl7pPr marL="12435749" algn="l" defTabSz="4145250" rtl="0" eaLnBrk="1" latinLnBrk="0" hangingPunct="1">
        <a:defRPr sz="8160" kern="1200">
          <a:solidFill>
            <a:schemeClr val="tx1"/>
          </a:solidFill>
          <a:latin typeface="+mn-lt"/>
          <a:ea typeface="+mn-ea"/>
          <a:cs typeface="+mn-cs"/>
        </a:defRPr>
      </a:lvl7pPr>
      <a:lvl8pPr marL="14508373" algn="l" defTabSz="4145250" rtl="0" eaLnBrk="1" latinLnBrk="0" hangingPunct="1">
        <a:defRPr sz="8160" kern="1200">
          <a:solidFill>
            <a:schemeClr val="tx1"/>
          </a:solidFill>
          <a:latin typeface="+mn-lt"/>
          <a:ea typeface="+mn-ea"/>
          <a:cs typeface="+mn-cs"/>
        </a:defRPr>
      </a:lvl8pPr>
      <a:lvl9pPr marL="16580998" algn="l" defTabSz="4145250" rtl="0" eaLnBrk="1" latinLnBrk="0" hangingPunct="1">
        <a:defRPr sz="8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emf"/><Relationship Id="rId18" Type="http://schemas.openxmlformats.org/officeDocument/2006/relationships/image" Target="../media/image16.jpeg"/><Relationship Id="rId26" Type="http://schemas.openxmlformats.org/officeDocument/2006/relationships/image" Target="../media/image24.jpeg"/><Relationship Id="rId3" Type="http://schemas.openxmlformats.org/officeDocument/2006/relationships/image" Target="../media/image1.jpg"/><Relationship Id="rId21" Type="http://schemas.openxmlformats.org/officeDocument/2006/relationships/image" Target="../media/image19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20" Type="http://schemas.openxmlformats.org/officeDocument/2006/relationships/image" Target="../media/image18.jpg"/><Relationship Id="rId29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2.jpe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23" Type="http://schemas.openxmlformats.org/officeDocument/2006/relationships/image" Target="../media/image21.jpg"/><Relationship Id="rId28" Type="http://schemas.openxmlformats.org/officeDocument/2006/relationships/image" Target="../media/image26.jpeg"/><Relationship Id="rId10" Type="http://schemas.openxmlformats.org/officeDocument/2006/relationships/image" Target="../media/image8.jpeg"/><Relationship Id="rId19" Type="http://schemas.openxmlformats.org/officeDocument/2006/relationships/image" Target="../media/image17.jp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20.jpeg"/><Relationship Id="rId27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5" b="60290"/>
          <a:stretch/>
        </p:blipFill>
        <p:spPr>
          <a:xfrm>
            <a:off x="-6741" y="9611"/>
            <a:ext cx="43891200" cy="3373669"/>
          </a:xfrm>
          <a:prstGeom prst="rect">
            <a:avLst/>
          </a:prstGeom>
        </p:spPr>
      </p:pic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14976576" y="934876"/>
            <a:ext cx="25321054" cy="2684769"/>
          </a:xfrm>
          <a:prstGeom prst="rect">
            <a:avLst/>
          </a:prstGeom>
          <a:effectLst>
            <a:glow rad="101600">
              <a:srgbClr val="BBE0E3">
                <a:satMod val="175000"/>
                <a:alpha val="40000"/>
              </a:srgbClr>
            </a:glow>
          </a:effectLst>
        </p:spPr>
        <p:txBody>
          <a:bodyPr/>
          <a:lstStyle/>
          <a:p>
            <a:pPr algn="ctr" fontAlgn="base">
              <a:spcAft>
                <a:spcPct val="0"/>
              </a:spcAft>
              <a:defRPr/>
            </a:pPr>
            <a:r>
              <a:rPr lang="en-US" sz="7305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Adjusting Agricultural </a:t>
            </a:r>
            <a:r>
              <a:rPr lang="en-US" sz="7305" b="1"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Practices in </a:t>
            </a:r>
            <a:r>
              <a:rPr lang="en-US" sz="7305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to </a:t>
            </a:r>
            <a:r>
              <a:rPr lang="en-US" sz="7305" b="1"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Change - Climate Resilient Agriculture  </a:t>
            </a:r>
          </a:p>
          <a:p>
            <a:pPr algn="ctr" fontAlgn="base">
              <a:spcBef>
                <a:spcPts val="626"/>
              </a:spcBef>
              <a:spcAft>
                <a:spcPct val="0"/>
              </a:spcAft>
              <a:defRPr/>
            </a:pPr>
            <a:endParaRPr lang="en-US" sz="7305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Rot="1" noChangeArrowheads="1"/>
          </p:cNvSpPr>
          <p:nvPr/>
        </p:nvSpPr>
        <p:spPr>
          <a:xfrm>
            <a:off x="126702" y="92071"/>
            <a:ext cx="14506254" cy="3744014"/>
          </a:xfrm>
          <a:prstGeom prst="rect">
            <a:avLst/>
          </a:prstGeom>
          <a:effectLst>
            <a:glow rad="101600">
              <a:srgbClr val="BBE0E3">
                <a:satMod val="175000"/>
                <a:alpha val="40000"/>
              </a:srgbClr>
            </a:glow>
          </a:effectLst>
        </p:spPr>
        <p:txBody>
          <a:bodyPr/>
          <a:lstStyle/>
          <a:p>
            <a:pPr algn="ctr" fontAlgn="base">
              <a:spcBef>
                <a:spcPts val="626"/>
              </a:spcBef>
              <a:spcAft>
                <a:spcPct val="0"/>
              </a:spcAft>
              <a:defRPr/>
            </a:pPr>
            <a:r>
              <a:rPr lang="en-US" sz="6261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U.S China USDA</a:t>
            </a:r>
          </a:p>
          <a:p>
            <a:pPr algn="ctr" fontAlgn="base">
              <a:spcBef>
                <a:spcPts val="626"/>
              </a:spcBef>
              <a:spcAft>
                <a:spcPct val="0"/>
              </a:spcAft>
              <a:defRPr/>
            </a:pPr>
            <a:r>
              <a:rPr lang="en-US" sz="6261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Cooperation</a:t>
            </a:r>
          </a:p>
          <a:p>
            <a:pPr algn="ctr" fontAlgn="base">
              <a:spcBef>
                <a:spcPts val="626"/>
              </a:spcBef>
              <a:spcAft>
                <a:spcPct val="0"/>
              </a:spcAft>
              <a:defRPr/>
            </a:pPr>
            <a:r>
              <a:rPr lang="en-US" sz="6261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Exchange Program (SCEP) </a:t>
            </a:r>
            <a:endParaRPr lang="en-US" sz="6783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https://upload.wikimedia.org/wikipedia/en/4/46/Kansas_State_University_se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1250" y="-91797"/>
            <a:ext cx="3164612" cy="316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" r="1414"/>
          <a:stretch/>
        </p:blipFill>
        <p:spPr>
          <a:xfrm>
            <a:off x="497560" y="333809"/>
            <a:ext cx="2586793" cy="18183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389056" y="9575060"/>
            <a:ext cx="1008692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500" b="1" kern="0" dirty="0" smtClean="0"/>
              <a:t>Front row: Melanie, Kraig Roozeboom, Robert Aiken</a:t>
            </a:r>
            <a:r>
              <a:rPr lang="en-US" sz="2500" b="1" kern="0" dirty="0"/>
              <a:t>, </a:t>
            </a:r>
            <a:r>
              <a:rPr lang="en-US" sz="2500" b="1" kern="0" dirty="0" err="1"/>
              <a:t>Xiaomao</a:t>
            </a:r>
            <a:r>
              <a:rPr lang="en-US" sz="2500" b="1" kern="0" dirty="0"/>
              <a:t> Lin, </a:t>
            </a:r>
            <a:r>
              <a:rPr lang="en-US" sz="2500" b="1" kern="0" dirty="0" err="1"/>
              <a:t>Deann</a:t>
            </a:r>
            <a:r>
              <a:rPr lang="en-US" sz="2500" b="1" kern="0" dirty="0"/>
              <a:t> Presley, Back </a:t>
            </a:r>
            <a:r>
              <a:rPr lang="en-US" sz="2500" b="1" kern="0" dirty="0" smtClean="0"/>
              <a:t>row: </a:t>
            </a:r>
            <a:r>
              <a:rPr lang="en-US" sz="2500" b="1" kern="0" dirty="0" err="1" smtClean="0"/>
              <a:t>Yuxin</a:t>
            </a:r>
            <a:r>
              <a:rPr lang="en-US" sz="2500" b="1" kern="0" dirty="0" smtClean="0"/>
              <a:t> </a:t>
            </a:r>
            <a:r>
              <a:rPr lang="en-US" sz="2500" b="1" kern="0" dirty="0"/>
              <a:t>He* </a:t>
            </a:r>
            <a:r>
              <a:rPr lang="en-US" sz="2500" b="1" i="1" kern="0" dirty="0" smtClean="0"/>
              <a:t>(Sichuan </a:t>
            </a:r>
            <a:r>
              <a:rPr lang="en-US" sz="2500" b="1" i="1" kern="0" dirty="0"/>
              <a:t>U</a:t>
            </a:r>
            <a:r>
              <a:rPr lang="en-US" sz="2500" b="1" i="1" kern="0" dirty="0" smtClean="0"/>
              <a:t>.),</a:t>
            </a:r>
            <a:r>
              <a:rPr lang="en-US" sz="2500" b="1" kern="0" dirty="0"/>
              <a:t> Zach Zambreski</a:t>
            </a:r>
            <a:endParaRPr lang="en-US" sz="2500" b="1" i="1" kern="0" dirty="0"/>
          </a:p>
          <a:p>
            <a:pPr algn="ctr">
              <a:defRPr/>
            </a:pPr>
            <a:endParaRPr lang="en-US" sz="2500" b="1" kern="0" dirty="0"/>
          </a:p>
        </p:txBody>
      </p:sp>
      <p:sp>
        <p:nvSpPr>
          <p:cNvPr id="21" name="Rectangle 20"/>
          <p:cNvSpPr/>
          <p:nvPr/>
        </p:nvSpPr>
        <p:spPr>
          <a:xfrm>
            <a:off x="792183" y="3789173"/>
            <a:ext cx="13853869" cy="11298427"/>
          </a:xfrm>
          <a:prstGeom prst="rect">
            <a:avLst/>
          </a:prstGeom>
          <a:solidFill>
            <a:schemeClr val="bg1"/>
          </a:solidFill>
          <a:ln>
            <a:solidFill>
              <a:srgbClr val="512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13" dirty="0" smtClean="0"/>
          </a:p>
          <a:p>
            <a:pPr algn="ctr"/>
            <a:endParaRPr lang="en-US" sz="7213" dirty="0"/>
          </a:p>
          <a:p>
            <a:pPr algn="ctr"/>
            <a:endParaRPr lang="en-US" sz="7213" dirty="0" smtClean="0"/>
          </a:p>
          <a:p>
            <a:pPr algn="ctr"/>
            <a:endParaRPr lang="en-US" sz="7213" dirty="0"/>
          </a:p>
          <a:p>
            <a:pPr algn="ctr"/>
            <a:endParaRPr lang="en-US" sz="7213" dirty="0" smtClean="0"/>
          </a:p>
          <a:p>
            <a:pPr algn="ctr"/>
            <a:endParaRPr lang="en-US" sz="7213" dirty="0">
              <a:solidFill>
                <a:schemeClr val="tx1"/>
              </a:solidFill>
            </a:endParaRPr>
          </a:p>
          <a:p>
            <a:pPr marL="514350" indent="-514350">
              <a:buAutoNum type="arabicPeriod"/>
            </a:pPr>
            <a:endParaRPr lang="en-US" sz="3000" dirty="0" smtClean="0">
              <a:solidFill>
                <a:schemeClr val="tx1"/>
              </a:solidFill>
            </a:endParaRPr>
          </a:p>
          <a:p>
            <a:pPr marL="514350" indent="-514350">
              <a:buAutoNum type="arabicPeriod"/>
            </a:pPr>
            <a:endParaRPr lang="en-US" sz="3000" dirty="0" smtClean="0">
              <a:solidFill>
                <a:schemeClr val="tx1"/>
              </a:solidFill>
            </a:endParaRPr>
          </a:p>
          <a:p>
            <a:pPr marL="514350" indent="-514350">
              <a:buAutoNum type="arabicPeriod"/>
            </a:pPr>
            <a:endParaRPr lang="en-US" sz="3000" dirty="0">
              <a:solidFill>
                <a:schemeClr val="tx1"/>
              </a:solidFill>
            </a:endParaRPr>
          </a:p>
          <a:p>
            <a:pPr marL="514350" indent="-514350">
              <a:buAutoNum type="arabicPeriod"/>
            </a:pPr>
            <a:endParaRPr lang="en-US" sz="3000" dirty="0" smtClean="0">
              <a:solidFill>
                <a:schemeClr val="tx1"/>
              </a:solidFill>
            </a:endParaRPr>
          </a:p>
          <a:p>
            <a:endParaRPr lang="en-US" sz="3000" dirty="0" smtClean="0">
              <a:solidFill>
                <a:schemeClr val="tx1"/>
              </a:solidFill>
            </a:endParaRPr>
          </a:p>
          <a:p>
            <a:pPr marL="514350" indent="-514350">
              <a:spcAft>
                <a:spcPts val="600"/>
              </a:spcAft>
              <a:buAutoNum type="arabicPeriod"/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Exchange knowledge on the impacts of environmental changes on crop production and practices and climate-informed tools that are being developed to increase cropping system resilience with a specific focus on corn, soybean, and wheat production systems.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collaborative priorities and mechanism for ongoing U.S.-China cooperation on challenges to production of these crops presented by environmental changes and the development of ag-climate risk monitoring tools through integrating soil health, water and nutrient management, crop modeling, and climate information.</a:t>
            </a:r>
          </a:p>
          <a:p>
            <a:pPr marL="514350" indent="-514350">
              <a:buAutoNum type="arabicPeriod"/>
            </a:pP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92183" y="3713951"/>
            <a:ext cx="13875629" cy="1292949"/>
          </a:xfrm>
          <a:prstGeom prst="rect">
            <a:avLst/>
          </a:prstGeom>
          <a:solidFill>
            <a:srgbClr val="512699"/>
          </a:solidFill>
        </p:spPr>
        <p:txBody>
          <a:bodyPr tIns="91440">
            <a:noAutofit/>
          </a:bodyPr>
          <a:lstStyle>
            <a:lvl1pPr algn="ctr" defTabSz="2194560" rtl="0" eaLnBrk="1" latinLnBrk="0" hangingPunct="1">
              <a:spcBef>
                <a:spcPct val="0"/>
              </a:spcBef>
              <a:buNone/>
              <a:defRPr sz="211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17224" y="10907247"/>
            <a:ext cx="13853870" cy="1292949"/>
          </a:xfrm>
          <a:prstGeom prst="rect">
            <a:avLst/>
          </a:prstGeom>
          <a:solidFill>
            <a:srgbClr val="512699"/>
          </a:solidFill>
        </p:spPr>
        <p:txBody>
          <a:bodyPr tIns="91440">
            <a:noAutofit/>
          </a:bodyPr>
          <a:lstStyle>
            <a:lvl1pPr algn="ctr" defTabSz="2194560" rtl="0" eaLnBrk="1" latinLnBrk="0" hangingPunct="1">
              <a:spcBef>
                <a:spcPct val="0"/>
              </a:spcBef>
              <a:buNone/>
              <a:defRPr sz="211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720885" y="3712408"/>
            <a:ext cx="13493272" cy="17091556"/>
          </a:xfrm>
          <a:prstGeom prst="rect">
            <a:avLst/>
          </a:prstGeom>
          <a:solidFill>
            <a:schemeClr val="bg1"/>
          </a:solidFill>
          <a:ln>
            <a:solidFill>
              <a:srgbClr val="512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13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29742643" y="3683980"/>
            <a:ext cx="13493272" cy="1432789"/>
          </a:xfrm>
          <a:prstGeom prst="rect">
            <a:avLst/>
          </a:prstGeom>
          <a:solidFill>
            <a:srgbClr val="512699"/>
          </a:solidFill>
        </p:spPr>
        <p:txBody>
          <a:bodyPr tIns="182880">
            <a:noAutofit/>
          </a:bodyPr>
          <a:lstStyle>
            <a:lvl1pPr algn="ctr" defTabSz="2194560" rtl="0" eaLnBrk="1" latinLnBrk="0" hangingPunct="1">
              <a:spcBef>
                <a:spcPct val="0"/>
              </a:spcBef>
              <a:buNone/>
              <a:defRPr sz="211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Daqing, Heilongjiang</a:t>
            </a:r>
            <a:r>
              <a:rPr lang="en-US" sz="72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en-US" sz="72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</a:br>
            <a:endParaRPr lang="en-US" sz="72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0722639" y="5440619"/>
            <a:ext cx="11489764" cy="53268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453" y="11206108"/>
            <a:ext cx="5537628" cy="4153222"/>
          </a:xfrm>
          <a:prstGeom prst="rect">
            <a:avLst/>
          </a:prstGeom>
          <a:ln w="57150">
            <a:solidFill>
              <a:srgbClr val="512699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16178827" y="21582930"/>
            <a:ext cx="27065556" cy="9302761"/>
          </a:xfrm>
          <a:prstGeom prst="rect">
            <a:avLst/>
          </a:prstGeom>
          <a:solidFill>
            <a:schemeClr val="bg1"/>
          </a:solidFill>
          <a:ln>
            <a:solidFill>
              <a:srgbClr val="512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2968367" y="21582930"/>
            <a:ext cx="14360942" cy="1342499"/>
          </a:xfrm>
          <a:prstGeom prst="rect">
            <a:avLst/>
          </a:prstGeom>
          <a:solidFill>
            <a:srgbClr val="512699"/>
          </a:solidFill>
        </p:spPr>
        <p:txBody>
          <a:bodyPr tIns="91440">
            <a:normAutofit/>
          </a:bodyPr>
          <a:lstStyle>
            <a:lvl1pPr algn="ctr" defTabSz="2194560" rtl="0" eaLnBrk="1" latinLnBrk="0" hangingPunct="1">
              <a:spcBef>
                <a:spcPct val="0"/>
              </a:spcBef>
              <a:buNone/>
              <a:defRPr sz="211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Beijing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8" r="3290" b="7250"/>
          <a:stretch/>
        </p:blipFill>
        <p:spPr>
          <a:xfrm>
            <a:off x="16234784" y="21642719"/>
            <a:ext cx="7113744" cy="3045789"/>
          </a:xfrm>
          <a:prstGeom prst="rect">
            <a:avLst/>
          </a:prstGeom>
          <a:ln w="57150">
            <a:solidFill>
              <a:srgbClr val="512699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"/>
          <a:stretch/>
        </p:blipFill>
        <p:spPr>
          <a:xfrm>
            <a:off x="16248081" y="25606713"/>
            <a:ext cx="7058534" cy="4579969"/>
          </a:xfrm>
          <a:prstGeom prst="rect">
            <a:avLst/>
          </a:prstGeom>
          <a:ln w="57150">
            <a:solidFill>
              <a:srgbClr val="512699"/>
            </a:solidFill>
          </a:ln>
        </p:spPr>
      </p:pic>
      <p:grpSp>
        <p:nvGrpSpPr>
          <p:cNvPr id="68" name="Group 67"/>
          <p:cNvGrpSpPr/>
          <p:nvPr/>
        </p:nvGrpSpPr>
        <p:grpSpPr>
          <a:xfrm>
            <a:off x="30229453" y="15973989"/>
            <a:ext cx="12476136" cy="4063082"/>
            <a:chOff x="30363458" y="15973989"/>
            <a:chExt cx="12476136" cy="4063082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16"/>
            <a:stretch/>
          </p:blipFill>
          <p:spPr>
            <a:xfrm>
              <a:off x="32269324" y="16014161"/>
              <a:ext cx="2861130" cy="4012045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3" b="6181"/>
            <a:stretch/>
          </p:blipFill>
          <p:spPr>
            <a:xfrm>
              <a:off x="30363458" y="15985130"/>
              <a:ext cx="2523413" cy="4041076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79" r="1"/>
            <a:stretch/>
          </p:blipFill>
          <p:spPr>
            <a:xfrm>
              <a:off x="39507459" y="15973989"/>
              <a:ext cx="3332135" cy="4052218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" r="15624" b="4244"/>
            <a:stretch/>
          </p:blipFill>
          <p:spPr>
            <a:xfrm>
              <a:off x="34552995" y="15974265"/>
              <a:ext cx="4954463" cy="4062806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30363458" y="15973989"/>
              <a:ext cx="12476136" cy="4052217"/>
            </a:xfrm>
            <a:prstGeom prst="rect">
              <a:avLst/>
            </a:prstGeom>
            <a:noFill/>
            <a:ln w="57150">
              <a:solidFill>
                <a:srgbClr val="512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5403579" y="10279402"/>
            <a:ext cx="13308559" cy="11273634"/>
            <a:chOff x="15489394" y="10432953"/>
            <a:chExt cx="13308559" cy="11273634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9394" y="10432953"/>
              <a:ext cx="13308559" cy="11273634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0204402" y="14018785"/>
              <a:ext cx="2487921" cy="1737105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06648" y="16585079"/>
              <a:ext cx="2171312" cy="1447541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54396" y="19044745"/>
              <a:ext cx="2275952" cy="1517301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grpSp>
        <p:nvGrpSpPr>
          <p:cNvPr id="32" name="Group 31"/>
          <p:cNvGrpSpPr/>
          <p:nvPr/>
        </p:nvGrpSpPr>
        <p:grpSpPr>
          <a:xfrm>
            <a:off x="35880128" y="21606067"/>
            <a:ext cx="7329252" cy="3192958"/>
            <a:chOff x="35880128" y="21606067"/>
            <a:chExt cx="7329252" cy="3192958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0128" y="21616610"/>
              <a:ext cx="5657627" cy="3182415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99"/>
            <a:stretch/>
          </p:blipFill>
          <p:spPr>
            <a:xfrm>
              <a:off x="39479974" y="21606067"/>
              <a:ext cx="3729406" cy="3192958"/>
            </a:xfrm>
            <a:prstGeom prst="rect">
              <a:avLst/>
            </a:prstGeom>
          </p:spPr>
        </p:pic>
      </p:grpSp>
      <p:sp>
        <p:nvSpPr>
          <p:cNvPr id="85" name="Rectangle 84"/>
          <p:cNvSpPr/>
          <p:nvPr/>
        </p:nvSpPr>
        <p:spPr>
          <a:xfrm>
            <a:off x="35880128" y="21606067"/>
            <a:ext cx="7329252" cy="3192958"/>
          </a:xfrm>
          <a:prstGeom prst="rect">
            <a:avLst/>
          </a:prstGeom>
          <a:noFill/>
          <a:ln w="57150">
            <a:solidFill>
              <a:srgbClr val="512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4" b="922"/>
          <a:stretch/>
        </p:blipFill>
        <p:spPr>
          <a:xfrm>
            <a:off x="36547189" y="11229667"/>
            <a:ext cx="6107840" cy="4127500"/>
          </a:xfrm>
          <a:prstGeom prst="rect">
            <a:avLst/>
          </a:prstGeom>
          <a:ln w="57150">
            <a:solidFill>
              <a:srgbClr val="512699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r="4308" b="72769"/>
          <a:stretch/>
        </p:blipFill>
        <p:spPr>
          <a:xfrm>
            <a:off x="38302666" y="11240185"/>
            <a:ext cx="4334120" cy="1217681"/>
          </a:xfrm>
          <a:prstGeom prst="rect">
            <a:avLst/>
          </a:prstGeom>
          <a:ln w="57150">
            <a:solidFill>
              <a:srgbClr val="512699"/>
            </a:solidFill>
          </a:ln>
        </p:spPr>
      </p:pic>
      <p:grpSp>
        <p:nvGrpSpPr>
          <p:cNvPr id="31" name="Group 30"/>
          <p:cNvGrpSpPr/>
          <p:nvPr/>
        </p:nvGrpSpPr>
        <p:grpSpPr>
          <a:xfrm>
            <a:off x="16325007" y="3831256"/>
            <a:ext cx="9150972" cy="5644904"/>
            <a:chOff x="18009357" y="3809459"/>
            <a:chExt cx="9150972" cy="564490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9357" y="3809459"/>
              <a:ext cx="8369982" cy="5579988"/>
            </a:xfrm>
            <a:prstGeom prst="rect">
              <a:avLst/>
            </a:prstGeom>
            <a:ln w="127000" cap="sq">
              <a:solidFill>
                <a:srgbClr val="512699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53" name="Rectangle 2"/>
            <p:cNvSpPr txBox="1">
              <a:spLocks noRot="1" noChangeArrowheads="1"/>
            </p:cNvSpPr>
            <p:nvPr/>
          </p:nvSpPr>
          <p:spPr>
            <a:xfrm>
              <a:off x="18031117" y="3922714"/>
              <a:ext cx="2214538" cy="665709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effectLst>
              <a:glow rad="101600">
                <a:srgbClr val="BBE0E3">
                  <a:satMod val="175000"/>
                  <a:alpha val="40000"/>
                </a:srgbClr>
              </a:glow>
            </a:effectLst>
          </p:spPr>
          <p:txBody>
            <a:bodyPr/>
            <a:lstStyle/>
            <a:p>
              <a:pPr algn="ctr" fontAlgn="base">
                <a:spcBef>
                  <a:spcPts val="626"/>
                </a:spcBef>
                <a:spcAft>
                  <a:spcPct val="0"/>
                </a:spcAft>
                <a:defRPr/>
              </a:pPr>
              <a:r>
                <a:rPr lang="en-US" sz="3500" b="1" kern="0" dirty="0" smtClean="0">
                  <a:solidFill>
                    <a:srgbClr val="512699"/>
                  </a:solidFill>
                  <a:cs typeface="Arial" pitchFamily="34" charset="0"/>
                </a:rPr>
                <a:t>KSU Team</a:t>
              </a:r>
              <a:endParaRPr lang="en-US" sz="3500" b="1" kern="0" dirty="0">
                <a:solidFill>
                  <a:srgbClr val="512699"/>
                </a:solidFill>
                <a:cs typeface="Arial" pitchFamily="34" charset="0"/>
              </a:endParaRPr>
            </a:p>
          </p:txBody>
        </p:sp>
        <p:sp>
          <p:nvSpPr>
            <p:cNvPr id="63" name="Rectangle 2"/>
            <p:cNvSpPr txBox="1">
              <a:spLocks noRot="1" noChangeArrowheads="1"/>
            </p:cNvSpPr>
            <p:nvPr/>
          </p:nvSpPr>
          <p:spPr>
            <a:xfrm>
              <a:off x="22764688" y="8958431"/>
              <a:ext cx="4395641" cy="495932"/>
            </a:xfrm>
            <a:prstGeom prst="rect">
              <a:avLst/>
            </a:prstGeom>
            <a:effectLst>
              <a:glow rad="101600">
                <a:srgbClr val="BBE0E3">
                  <a:satMod val="175000"/>
                  <a:alpha val="40000"/>
                </a:srgbClr>
              </a:glow>
            </a:effectLst>
          </p:spPr>
          <p:txBody>
            <a:bodyPr/>
            <a:lstStyle/>
            <a:p>
              <a:pPr algn="ctr" fontAlgn="base">
                <a:spcBef>
                  <a:spcPts val="626"/>
                </a:spcBef>
                <a:spcAft>
                  <a:spcPct val="0"/>
                </a:spcAft>
                <a:defRPr/>
              </a:pPr>
              <a:r>
                <a:rPr lang="en-US" sz="2500" b="1" kern="0" dirty="0" smtClean="0">
                  <a:solidFill>
                    <a:srgbClr val="FFFFFF"/>
                  </a:solidFill>
                  <a:cs typeface="Arial" pitchFamily="34" charset="0"/>
                </a:rPr>
                <a:t>Daqing, Heilongjiang</a:t>
              </a:r>
              <a:endParaRPr lang="en-US" sz="2500" b="1" kern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12490" y="5115558"/>
            <a:ext cx="7731940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China 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US share similar climate regions and  have large fertile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areas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rich in natural resources in common, and a need to sustain agricultural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productivity under a changing global climate.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scientific focus for this exchange was to help strengthen climate change adaptation practices and technologies in cropping systems to </a:t>
            </a:r>
          </a:p>
          <a:p>
            <a:pPr marL="1022350" indent="-1022350">
              <a:spcAft>
                <a:spcPts val="3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- minimize (maximize) the negative (positive) impacts of climate change.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This exchange will strengthen and build on past and existing collaborations between Chinese scientists and Kansas State University.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Knowledge gains in climate science and cropping systems can reduce uncertainty in dynamic weather conditions that confront US farmers.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" name="Picture 73" descr="china us crop comparison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94" y="5642655"/>
            <a:ext cx="5113587" cy="3233780"/>
          </a:xfrm>
          <a:prstGeom prst="rect">
            <a:avLst/>
          </a:prstGeom>
          <a:noFill/>
          <a:ln w="57150">
            <a:solidFill>
              <a:srgbClr val="512699"/>
            </a:solidFill>
          </a:ln>
        </p:spPr>
      </p:pic>
      <p:sp>
        <p:nvSpPr>
          <p:cNvPr id="75" name="Text Box 2"/>
          <p:cNvSpPr txBox="1">
            <a:spLocks noChangeArrowheads="1"/>
          </p:cNvSpPr>
          <p:nvPr/>
        </p:nvSpPr>
        <p:spPr bwMode="auto">
          <a:xfrm>
            <a:off x="9080557" y="9177826"/>
            <a:ext cx="5136123" cy="13533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b="1" i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Figure 1.</a:t>
            </a:r>
            <a:r>
              <a:rPr lang="en-US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Climate of China, comparing it to equivalent agricultural areas in the U.S. (adapted from E.B. </a:t>
            </a:r>
            <a:r>
              <a:rPr lang="en-US" sz="1800" i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Garriss</a:t>
            </a:r>
            <a:r>
              <a:rPr lang="en-US" sz="1800" i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2012, the World Climate Bulletin).</a:t>
            </a:r>
            <a:endParaRPr lang="en-US" sz="1800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6178826" y="24764909"/>
            <a:ext cx="6672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Figure 5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KSU SCEP team and faculty at the Chinese Academy of Agricultural Sciences.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9158" y="25741024"/>
            <a:ext cx="5951193" cy="4463395"/>
          </a:xfrm>
          <a:prstGeom prst="rect">
            <a:avLst/>
          </a:prstGeom>
          <a:ln w="57150">
            <a:solidFill>
              <a:srgbClr val="512699"/>
            </a:solidFill>
          </a:ln>
        </p:spPr>
      </p:pic>
      <p:sp>
        <p:nvSpPr>
          <p:cNvPr id="70" name="TextBox 69"/>
          <p:cNvSpPr txBox="1"/>
          <p:nvPr/>
        </p:nvSpPr>
        <p:spPr>
          <a:xfrm>
            <a:off x="16248081" y="30239360"/>
            <a:ext cx="6672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Figure 6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KSU SCEP team and administration, faculty, and graduate students at China Agricultural University.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5880128" y="24877439"/>
            <a:ext cx="7561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Figure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Tour of CAU greenhouse experiments (left) and the KSU SCEP team at the CAU Department of Agricultural Meteorology (right). 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6527917" y="30239360"/>
            <a:ext cx="6024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Figure 8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KSU SCEP team in the graduate student labs at the CAU agricultural meteorology department.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0229453" y="20054634"/>
            <a:ext cx="12728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Figure 11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Highlights from the national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farm tour in northern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Heilongjiang. Intensive management of maize,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soybean, and sorghum cropping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systems in a climate sensitive environment leads to high-yield production.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0199227" y="15379990"/>
            <a:ext cx="5523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Figure 9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KSU SCEP team and Dr. Zheng after discussions at the Coarse Grain Center.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6547188" y="15341599"/>
            <a:ext cx="618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Figure 10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KSU SCEP team receiving a tour of the Coarse Grain Center on Bayi Agricultural University campus.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5252403" y="4162246"/>
            <a:ext cx="4032354" cy="4909036"/>
          </a:xfrm>
          <a:prstGeom prst="rect">
            <a:avLst/>
          </a:prstGeom>
          <a:noFill/>
          <a:ln w="57150">
            <a:solidFill>
              <a:srgbClr val="512699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presentation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included: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Overview of major Innovation Labs hosted by the K-State College of Agriculture.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ecent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evidence of climate change and impacts in the U.S. Great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Plains.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Effects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of water limitations on productivity of wheat and new approaches to identify varieties with enhanced water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productivity.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Tillage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impacts on soil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erodibility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and benefits of cover crops for soil protection, nutrient management, and improving cropping system resilience. </a:t>
            </a: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24771393" y="9071282"/>
            <a:ext cx="481010" cy="443466"/>
          </a:xfrm>
          <a:prstGeom prst="line">
            <a:avLst/>
          </a:prstGeom>
          <a:ln w="57150">
            <a:solidFill>
              <a:srgbClr val="512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24754670" y="3728272"/>
            <a:ext cx="531179" cy="448408"/>
          </a:xfrm>
          <a:prstGeom prst="line">
            <a:avLst/>
          </a:prstGeom>
          <a:ln w="57150">
            <a:solidFill>
              <a:srgbClr val="512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30722640" y="5448237"/>
            <a:ext cx="11489763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Itinerary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98563" lvl="1" indent="-284163">
              <a:buFont typeface="Arial" panose="020B0604020202020204" pitchFamily="34" charset="0"/>
              <a:buChar char="•"/>
              <a:tabLst>
                <a:tab pos="1198563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Meeting at National Coarse Cereals Engineering Research Center at Bayi Agricultural University (BYAU)</a:t>
            </a:r>
          </a:p>
          <a:p>
            <a:pPr marL="1198563" lvl="1" indent="-284163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198563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farm visit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Outcomes and accomplishments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00" indent="-236538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Awareness of large-scale Chinese cropping and land management systems.</a:t>
            </a:r>
          </a:p>
          <a:p>
            <a:pPr marL="1206500" indent="-236538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Barriers and opportunities associated with cropping and management systems (small holders, collectives, and federal farms).</a:t>
            </a:r>
          </a:p>
          <a:p>
            <a:pPr marL="1206500" indent="-2365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Identified on-going opportunities for student and faculty exchanges between KSU and BYAU.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7988" lvl="2" indent="-407988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Benefits to US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agriculture</a:t>
            </a:r>
          </a:p>
          <a:p>
            <a:pPr marL="974725" lvl="2" indent="2286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Increased productivity of grain sorghum under cool growing conditions.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047416" y="23201850"/>
            <a:ext cx="11328379" cy="6984832"/>
            <a:chOff x="24220684" y="23201850"/>
            <a:chExt cx="11328379" cy="7234221"/>
          </a:xfrm>
        </p:grpSpPr>
        <p:sp>
          <p:nvSpPr>
            <p:cNvPr id="40" name="Rectangle 39"/>
            <p:cNvSpPr/>
            <p:nvPr/>
          </p:nvSpPr>
          <p:spPr>
            <a:xfrm>
              <a:off x="24220684" y="23201850"/>
              <a:ext cx="11328379" cy="71748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4245648" y="23234099"/>
              <a:ext cx="11303415" cy="7201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Itinerary</a:t>
              </a:r>
              <a:endParaRPr lang="en-US" sz="2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98563" lvl="1" indent="-284163">
                <a:buFont typeface="Arial" panose="020B0604020202020204" pitchFamily="34" charset="0"/>
                <a:buChar char="•"/>
                <a:tabLst>
                  <a:tab pos="1198563" algn="l"/>
                </a:tabLst>
              </a:pP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Meeting at the Chinese Academy of Agricultural Sciences (CAAS)</a:t>
              </a:r>
            </a:p>
            <a:p>
              <a:pPr marL="1198563" lvl="1" indent="-284163">
                <a:spcAft>
                  <a:spcPts val="600"/>
                </a:spcAft>
                <a:buFont typeface="Arial" panose="020B0604020202020204" pitchFamily="34" charset="0"/>
                <a:buChar char="•"/>
                <a:tabLst>
                  <a:tab pos="1198563" algn="l"/>
                </a:tabLst>
              </a:pP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Meeting at China Agricultural University (CAU)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Outcomes and accomplishments</a:t>
              </a:r>
              <a:endParaRPr lang="en-US" sz="2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36650" lvl="1" indent="-2222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Near-term collaboration with the CAU agro-meteorology program on:</a:t>
              </a:r>
            </a:p>
            <a:p>
              <a:pPr marL="2282825" lvl="2" indent="-342900">
                <a:buFont typeface="Courier New" panose="02070309020205020404" pitchFamily="49" charset="0"/>
                <a:buChar char="o"/>
              </a:pP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Algorithms for drought indices</a:t>
              </a:r>
            </a:p>
            <a:p>
              <a:pPr marL="2282825" lvl="2" indent="-342900">
                <a:buFont typeface="Courier New" panose="02070309020205020404" pitchFamily="49" charset="0"/>
                <a:buChar char="o"/>
              </a:pP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Wheat yield modeling</a:t>
              </a:r>
            </a:p>
            <a:p>
              <a:pPr marL="2282825" lvl="2" indent="-342900">
                <a:buFont typeface="Courier New" panose="02070309020205020404" pitchFamily="49" charset="0"/>
                <a:buChar char="o"/>
              </a:pP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Analysis of US cropping systems in response to climate change</a:t>
              </a:r>
            </a:p>
            <a:p>
              <a:pPr marL="2282825" lvl="2" indent="-342900">
                <a:buFont typeface="Courier New" panose="02070309020205020404" pitchFamily="49" charset="0"/>
                <a:buChar char="o"/>
              </a:pP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Yield gaps in US and China and their limiting factors</a:t>
              </a:r>
            </a:p>
            <a:p>
              <a:pPr marL="2282825" lvl="2" indent="-342900">
                <a:buFont typeface="Courier New" panose="02070309020205020404" pitchFamily="49" charset="0"/>
                <a:buChar char="o"/>
              </a:pP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Differences in wheat productivity </a:t>
              </a:r>
            </a:p>
            <a:p>
              <a:pPr marL="1150938" lvl="2" indent="-295275">
                <a:buFont typeface="Arial" panose="020B0604020202020204" pitchFamily="34" charset="0"/>
                <a:buChar char="•"/>
                <a:tabLst>
                  <a:tab pos="1090613" algn="l"/>
                  <a:tab pos="1150938" algn="l"/>
                </a:tabLst>
              </a:pP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Student and faculty short-term visits.</a:t>
              </a:r>
            </a:p>
            <a:p>
              <a:pPr marL="1150938" lvl="2" indent="-295275">
                <a:buFont typeface="Arial" panose="020B0604020202020204" pitchFamily="34" charset="0"/>
                <a:buChar char="•"/>
                <a:tabLst>
                  <a:tab pos="1090613" algn="l"/>
                  <a:tab pos="1150938" algn="l"/>
                </a:tabLst>
              </a:pP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Undergraduate and graduate training programs between KSU and CAU.</a:t>
              </a:r>
            </a:p>
            <a:p>
              <a:pPr marL="1150938" lvl="2" indent="-295275">
                <a:spcAft>
                  <a:spcPts val="600"/>
                </a:spcAft>
                <a:buFont typeface="Arial" panose="020B0604020202020204" pitchFamily="34" charset="0"/>
                <a:buChar char="•"/>
                <a:tabLst>
                  <a:tab pos="1090613" algn="l"/>
                  <a:tab pos="1150938" algn="l"/>
                </a:tabLst>
              </a:pP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Joint-research in climate adapted crop cultivars and cropping practices.</a:t>
              </a:r>
            </a:p>
            <a:p>
              <a:pPr marL="407988" lvl="2" indent="-407988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Benefits to US agriculture</a:t>
              </a:r>
            </a:p>
            <a:p>
              <a:pPr marL="914400" lvl="2" indent="-57150">
                <a:buFont typeface="Arial" panose="020B0604020202020204" pitchFamily="34" charset="0"/>
                <a:buChar char="•"/>
              </a:pP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Better understanding of potential cropping system shifts resulting from     climate change.</a:t>
              </a:r>
            </a:p>
            <a:p>
              <a:pPr marL="914400" lvl="2" indent="-57150">
                <a:buFont typeface="Arial" panose="020B0604020202020204" pitchFamily="34" charset="0"/>
                <a:buChar char="•"/>
              </a:pP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Develop new sources of cold tolerance in grain sorghum.</a:t>
              </a:r>
            </a:p>
            <a:p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09692" y="15319358"/>
            <a:ext cx="13853870" cy="15566333"/>
            <a:chOff x="874651" y="15319358"/>
            <a:chExt cx="13853870" cy="15566333"/>
          </a:xfrm>
        </p:grpSpPr>
        <p:sp>
          <p:nvSpPr>
            <p:cNvPr id="22" name="Rectangle 21"/>
            <p:cNvSpPr/>
            <p:nvPr/>
          </p:nvSpPr>
          <p:spPr>
            <a:xfrm rot="5400000">
              <a:off x="25716" y="16168293"/>
              <a:ext cx="15551739" cy="13853869"/>
            </a:xfrm>
            <a:prstGeom prst="rect">
              <a:avLst/>
            </a:prstGeom>
            <a:noFill/>
            <a:ln>
              <a:solidFill>
                <a:srgbClr val="512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13" dirty="0"/>
            </a:p>
          </p:txBody>
        </p:sp>
        <p:sp>
          <p:nvSpPr>
            <p:cNvPr id="23" name="Title 1"/>
            <p:cNvSpPr txBox="1">
              <a:spLocks/>
            </p:cNvSpPr>
            <p:nvPr/>
          </p:nvSpPr>
          <p:spPr>
            <a:xfrm>
              <a:off x="874651" y="15332705"/>
              <a:ext cx="13853870" cy="1292949"/>
            </a:xfrm>
            <a:prstGeom prst="rect">
              <a:avLst/>
            </a:prstGeom>
            <a:solidFill>
              <a:srgbClr val="512699"/>
            </a:solidFill>
          </p:spPr>
          <p:txBody>
            <a:bodyPr tIns="91440">
              <a:noAutofit/>
            </a:bodyPr>
            <a:lstStyle>
              <a:lvl1pPr algn="ctr" defTabSz="2194560" rtl="0" eaLnBrk="1" latinLnBrk="0" hangingPunct="1">
                <a:spcBef>
                  <a:spcPct val="0"/>
                </a:spcBef>
                <a:buNone/>
                <a:defRPr sz="2112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7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Chengdu, Sichuan</a:t>
              </a:r>
              <a:r>
                <a:rPr lang="en-US" sz="7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7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7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102431" y="16789232"/>
              <a:ext cx="7355959" cy="940250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386" y="26420122"/>
              <a:ext cx="10058400" cy="4026965"/>
            </a:xfrm>
            <a:prstGeom prst="rect">
              <a:avLst/>
            </a:prstGeom>
            <a:ln w="57150">
              <a:solidFill>
                <a:srgbClr val="512699"/>
              </a:solidFill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6606" y="16835528"/>
              <a:ext cx="5382391" cy="3588261"/>
            </a:xfrm>
            <a:prstGeom prst="rect">
              <a:avLst/>
            </a:prstGeom>
            <a:ln w="57150">
              <a:solidFill>
                <a:srgbClr val="512699"/>
              </a:solidFill>
            </a:ln>
          </p:spPr>
        </p:pic>
        <p:grpSp>
          <p:nvGrpSpPr>
            <p:cNvPr id="55" name="Group 54"/>
            <p:cNvGrpSpPr/>
            <p:nvPr/>
          </p:nvGrpSpPr>
          <p:grpSpPr>
            <a:xfrm>
              <a:off x="8944703" y="20901513"/>
              <a:ext cx="5412631" cy="4622257"/>
              <a:chOff x="8620744" y="21410633"/>
              <a:chExt cx="5412631" cy="4622257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50983" y="21454637"/>
                <a:ext cx="3266423" cy="2177615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5570"/>
              <a:stretch/>
            </p:blipFill>
            <p:spPr>
              <a:xfrm>
                <a:off x="11787049" y="21410633"/>
                <a:ext cx="2246325" cy="2507911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86" r="11235" b="1127"/>
              <a:stretch/>
            </p:blipFill>
            <p:spPr>
              <a:xfrm>
                <a:off x="11766864" y="23825474"/>
                <a:ext cx="2266511" cy="219767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1"/>
              <a:stretch/>
            </p:blipFill>
            <p:spPr>
              <a:xfrm>
                <a:off x="8640326" y="23632251"/>
                <a:ext cx="3126538" cy="2400639"/>
              </a:xfrm>
              <a:prstGeom prst="rect">
                <a:avLst/>
              </a:prstGeom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8620744" y="21509541"/>
                <a:ext cx="5412630" cy="4513608"/>
              </a:xfrm>
              <a:prstGeom prst="rect">
                <a:avLst/>
              </a:prstGeom>
              <a:noFill/>
              <a:ln w="57150">
                <a:solidFill>
                  <a:srgbClr val="512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8944703" y="20520465"/>
              <a:ext cx="56897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Figure 2</a:t>
              </a:r>
              <a:r>
                <a:rPr lang="en-US" sz="1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 Intercropping system of maize and soybean.</a:t>
              </a:r>
              <a:endParaRPr 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666733" y="30516359"/>
              <a:ext cx="102017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Figure 4</a:t>
              </a:r>
              <a:r>
                <a:rPr lang="en-US" sz="1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 KSU SCEP team and Sichuan Agricultural University faculty and graduate students.</a:t>
              </a:r>
              <a:endParaRPr 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944702" y="25486225"/>
              <a:ext cx="52979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Figure 3</a:t>
              </a:r>
              <a:r>
                <a:rPr lang="en-US" sz="1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 Highlights from the SCAU Renshou field site visit including soils, cropping systems, and technology used for their intercropping systems.</a:t>
              </a:r>
              <a:endParaRPr 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102430" y="16812551"/>
              <a:ext cx="7478973" cy="9710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Itinerary</a:t>
              </a:r>
              <a:endParaRPr lang="en-US" sz="2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914400" lvl="1" indent="-387350">
                <a:buFont typeface="Arial" panose="020B0604020202020204" pitchFamily="34" charset="0"/>
                <a:buChar char="•"/>
                <a:tabLst>
                  <a:tab pos="582613" algn="l"/>
                  <a:tab pos="2051050" algn="l"/>
                </a:tabLst>
              </a:pP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Meeting at Sichuan Agricultural University (SCAU)</a:t>
              </a:r>
            </a:p>
            <a:p>
              <a:pPr marL="914400" lvl="1" indent="-387350">
                <a:spcAft>
                  <a:spcPts val="600"/>
                </a:spcAft>
                <a:buFont typeface="Arial" panose="020B0604020202020204" pitchFamily="34" charset="0"/>
                <a:buChar char="•"/>
                <a:tabLst>
                  <a:tab pos="582613" algn="l"/>
                  <a:tab pos="2051050" algn="l"/>
                </a:tabLst>
              </a:pP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Renshou field visit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Outcomes and 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ccomplishments</a:t>
              </a:r>
              <a:endParaRPr lang="en-US" sz="2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914400" lvl="1" indent="-344488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The faculty of 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SCAU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have developed advances in 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inter-cropping production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methods and knowledge related to increased 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productivity and sustainability.</a:t>
              </a:r>
            </a:p>
            <a:p>
              <a:pPr marL="914400" lvl="1" indent="-344488">
                <a:buFont typeface="Arial" panose="020B0604020202020204" pitchFamily="34" charset="0"/>
                <a:buChar char="•"/>
              </a:pP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Improved light use efficiency created by optimizing distances between wide and narrow strips increases soybean yield production. </a:t>
              </a:r>
            </a:p>
            <a:p>
              <a:pPr marL="914400" lvl="1" indent="-344488">
                <a:buFont typeface="Arial" panose="020B0604020202020204" pitchFamily="34" charset="0"/>
                <a:buChar char="•"/>
              </a:pP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Challenges to adoption in mechanized agriculture include machinery design, pest management, and development of adapted cultivars. </a:t>
              </a:r>
            </a:p>
            <a:p>
              <a:pPr marL="914400" lvl="1" indent="-344488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Joint-research collaboration opportunities in inter-cropping and rotation cropping systems (maize and soybean).</a:t>
              </a:r>
            </a:p>
            <a:p>
              <a:pPr marL="914400" lvl="1" indent="-344488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Student and faculty short-term exchanges.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lvl="2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Benefits to US agriculture</a:t>
              </a:r>
            </a:p>
            <a:p>
              <a:pPr marL="971550" lvl="1" indent="-342900">
                <a:buFont typeface="Arial" panose="020B0604020202020204" pitchFamily="34" charset="0"/>
                <a:buChar char="•"/>
              </a:pP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Potential increase in productivity per acre in water-sufficient regions from intercropping system.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6225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E49C878852AE4087E6C45E11785333" ma:contentTypeVersion="7" ma:contentTypeDescription="Create a new document." ma:contentTypeScope="" ma:versionID="534c32c6d2384d28248f3a00ff320cc7">
  <xsd:schema xmlns:xsd="http://www.w3.org/2001/XMLSchema" xmlns:xs="http://www.w3.org/2001/XMLSchema" xmlns:p="http://schemas.microsoft.com/office/2006/metadata/properties" xmlns:ns2="dbc7679c-523f-4dd6-a1f5-5466bdcca6c0" xmlns:ns3="cdb750ff-3cfd-42c7-8ab1-22728281e646" targetNamespace="http://schemas.microsoft.com/office/2006/metadata/properties" ma:root="true" ma:fieldsID="1d963ffdfbb1e4cbb88c471a38695a90" ns2:_="" ns3:_="">
    <xsd:import namespace="dbc7679c-523f-4dd6-a1f5-5466bdcca6c0"/>
    <xsd:import namespace="cdb750ff-3cfd-42c7-8ab1-22728281e6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c7679c-523f-4dd6-a1f5-5466bdcca6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b750ff-3cfd-42c7-8ab1-22728281e64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D20EDA-67AD-4D2E-B57D-67A1C56D81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c7679c-523f-4dd6-a1f5-5466bdcca6c0"/>
    <ds:schemaRef ds:uri="cdb750ff-3cfd-42c7-8ab1-22728281e6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F087FC6-C755-4798-9492-1AB70CA5D3E6}">
  <ds:schemaRefs>
    <ds:schemaRef ds:uri="http://www.w3.org/XML/1998/namespace"/>
    <ds:schemaRef ds:uri="http://purl.org/dc/elements/1.1/"/>
    <ds:schemaRef ds:uri="http://schemas.microsoft.com/office/2006/documentManagement/types"/>
    <ds:schemaRef ds:uri="cdb750ff-3cfd-42c7-8ab1-22728281e646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dbc7679c-523f-4dd6-a1f5-5466bdcca6c0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79282CB-8760-48C6-9A10-FDA87414D0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32263</TotalTime>
  <Words>874</Words>
  <Application>Microsoft Office PowerPoint</Application>
  <PresentationFormat>Custom</PresentationFormat>
  <Paragraphs>83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Courier New</vt:lpstr>
      <vt:lpstr>Times New Roman</vt:lpstr>
      <vt:lpstr>Office Theme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ztz</dc:creator>
  <cp:lastModifiedBy>Mary Knapp</cp:lastModifiedBy>
  <cp:revision>510</cp:revision>
  <dcterms:created xsi:type="dcterms:W3CDTF">2015-10-12T18:13:06Z</dcterms:created>
  <dcterms:modified xsi:type="dcterms:W3CDTF">2017-11-30T16:53:58Z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0x01010045E49C878852AE4087E6C45E11785333</vt:lpwstr>
  </property>
</Properties>
</file>